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673" r:id="rId3"/>
    <p:sldId id="675" r:id="rId4"/>
    <p:sldId id="656" r:id="rId5"/>
    <p:sldId id="657" r:id="rId6"/>
    <p:sldId id="663" r:id="rId7"/>
    <p:sldId id="672" r:id="rId8"/>
    <p:sldId id="669" r:id="rId9"/>
    <p:sldId id="676" r:id="rId10"/>
    <p:sldId id="680" r:id="rId11"/>
    <p:sldId id="681" r:id="rId12"/>
    <p:sldId id="6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18" autoAdjust="0"/>
    <p:restoredTop sz="94660"/>
  </p:normalViewPr>
  <p:slideViewPr>
    <p:cSldViewPr>
      <p:cViewPr varScale="1">
        <p:scale>
          <a:sx n="64" d="100"/>
          <a:sy n="64" d="100"/>
        </p:scale>
        <p:origin x="-14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1/14/2021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p14="http://schemas.microsoft.com/office/powerpoint/2010/main" xmlns="" val="3610089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xmlns="" val="280340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xmlns="" val="56417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922928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xmlns="" val="487699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xmlns="" val="487699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p14="http://schemas.microsoft.com/office/powerpoint/2010/main" xmlns="" val="487699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p14="http://schemas.microsoft.com/office/powerpoint/2010/main" xmlns="" val="487699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p14="http://schemas.microsoft.com/office/powerpoint/2010/main" xmlns="" val="487699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BA614C0-BBCD-4D6D-9A2A-B9D8C04BAA2C}" type="datetimeFigureOut">
              <a:rPr lang="en-US" smtClean="0"/>
              <a:pPr/>
              <a:t>1/14/2021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240147A-B6AC-411F-B8A2-0558425380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BA614C0-BBCD-4D6D-9A2A-B9D8C04BAA2C}" type="datetimeFigureOut">
              <a:rPr lang="en-US" smtClean="0"/>
              <a:pPr/>
              <a:t>1/14/2021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BA614C0-BBCD-4D6D-9A2A-B9D8C04BAA2C}" type="datetimeFigureOut">
              <a:rPr lang="en-US" smtClean="0"/>
              <a:pPr/>
              <a:t>1/14/2021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240147A-B6AC-411F-B8A2-05584253806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BA614C0-BBCD-4D6D-9A2A-B9D8C04BAA2C}" type="datetimeFigureOut">
              <a:rPr lang="en-US" smtClean="0"/>
              <a:pPr/>
              <a:t>1/14/2021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BA614C0-BBCD-4D6D-9A2A-B9D8C04BAA2C}"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240147A-B6AC-411F-B8A2-05584253806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BA614C0-BBCD-4D6D-9A2A-B9D8C04BAA2C}" type="datetimeFigureOut">
              <a:rPr lang="en-US" smtClean="0"/>
              <a:pPr/>
              <a:t>1/14/2021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BA614C0-BBCD-4D6D-9A2A-B9D8C04BAA2C}" type="datetimeFigureOut">
              <a:rPr lang="en-US" smtClean="0"/>
              <a:pPr/>
              <a:t>1/14/2021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BA614C0-BBCD-4D6D-9A2A-B9D8C04BAA2C}" type="datetimeFigureOut">
              <a:rPr lang="en-US" smtClean="0"/>
              <a:pPr/>
              <a:t>1/14/2021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BA614C0-BBCD-4D6D-9A2A-B9D8C04BAA2C}"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240147A-B6AC-411F-B8A2-05584253806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BA614C0-BBCD-4D6D-9A2A-B9D8C04BAA2C}" type="datetimeFigureOut">
              <a:rPr lang="en-US" smtClean="0"/>
              <a:pPr/>
              <a:t>1/14/2021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240147A-B6AC-411F-B8A2-05584253806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143116"/>
            <a:ext cx="7772400" cy="4303632"/>
          </a:xfrm>
        </p:spPr>
        <p:txBody>
          <a:bodyPr>
            <a:normAutofit fontScale="90000"/>
          </a:bodyPr>
          <a:lstStyle/>
          <a:p>
            <a:r>
              <a:rPr lang="en-IN" b="1" dirty="0" smtClean="0">
                <a:solidFill>
                  <a:srgbClr val="FFC000"/>
                </a:solidFill>
                <a:latin typeface="Algerian" panose="04020705040A02060702" pitchFamily="82" charset="0"/>
              </a:rPr>
              <a:t>GST: </a:t>
            </a:r>
            <a:r>
              <a:rPr lang="en-US" b="1" dirty="0" smtClean="0"/>
              <a:t>Rights &amp; Obligations of Assesses during Inspection, Access to Business Premises &amp; Summons:</a:t>
            </a:r>
            <a:r>
              <a:rPr lang="en-US" dirty="0" smtClean="0"/>
              <a:t/>
            </a:r>
            <a:br>
              <a:rPr lang="en-US" dirty="0" smtClean="0"/>
            </a:br>
            <a:r>
              <a:rPr lang="en-US" dirty="0" smtClean="0"/>
              <a:t/>
            </a:r>
            <a:br>
              <a:rPr lang="en-US" dirty="0" smtClean="0"/>
            </a:br>
            <a:r>
              <a:rPr lang="en-US" dirty="0" smtClean="0"/>
              <a:t>Burning Tax Issues in High Courts</a:t>
            </a:r>
            <a:br>
              <a:rPr lang="en-US" dirty="0" smtClean="0"/>
            </a:br>
            <a:endParaRPr lang="en-US" b="1" dirty="0">
              <a:solidFill>
                <a:srgbClr val="FFC000"/>
              </a:solidFill>
              <a:latin typeface="Algerian" panose="04020705040A02060702"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136526"/>
            <a:ext cx="6571060" cy="700186"/>
          </a:xfrm>
        </p:spPr>
        <p:txBody>
          <a:bodyPr rtlCol="0">
            <a:noAutofit/>
          </a:bodyPr>
          <a:lstStyle/>
          <a:p>
            <a:pPr algn="ctr">
              <a:defRPr/>
            </a:pPr>
            <a:r>
              <a:rPr lang="en-IN" sz="3600" dirty="0" smtClean="0"/>
              <a:t>BURNING ISSUES IN HIGH COURT</a:t>
            </a:r>
            <a:endParaRPr lang="en-IN"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10</a:t>
            </a:fld>
            <a:endParaRPr lang="en-IN" altLang="en-US">
              <a:solidFill>
                <a:schemeClr val="bg1"/>
              </a:solidFill>
            </a:endParaRPr>
          </a:p>
        </p:txBody>
      </p:sp>
      <p:sp>
        <p:nvSpPr>
          <p:cNvPr id="8" name="Content Placeholder 2"/>
          <p:cNvSpPr txBox="1">
            <a:spLocks/>
          </p:cNvSpPr>
          <p:nvPr/>
        </p:nvSpPr>
        <p:spPr>
          <a:xfrm>
            <a:off x="396479" y="1428736"/>
            <a:ext cx="8386795" cy="5096608"/>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2800" dirty="0" smtClean="0">
                <a:latin typeface="Tahoma" pitchFamily="34" charset="0"/>
                <a:ea typeface="Tahoma" pitchFamily="34" charset="0"/>
                <a:cs typeface="Tahoma" pitchFamily="34" charset="0"/>
              </a:rPr>
              <a:t>Constitutional validity and </a:t>
            </a:r>
            <a:r>
              <a:rPr lang="en-US" sz="2800" dirty="0" err="1" smtClean="0">
                <a:latin typeface="Tahoma" pitchFamily="34" charset="0"/>
                <a:ea typeface="Tahoma" pitchFamily="34" charset="0"/>
                <a:cs typeface="Tahoma" pitchFamily="34" charset="0"/>
              </a:rPr>
              <a:t>vires</a:t>
            </a:r>
            <a:r>
              <a:rPr lang="en-US" sz="2800" dirty="0" smtClean="0">
                <a:latin typeface="Tahoma" pitchFamily="34" charset="0"/>
                <a:ea typeface="Tahoma" pitchFamily="34" charset="0"/>
                <a:cs typeface="Tahoma" pitchFamily="34" charset="0"/>
              </a:rPr>
              <a:t> of Section 43A(4) of the CGST Act and Rule 36(4) of the CGST Rules, to the extent that it seeks to restrict ITC available to a buyer of goods or services to the extent of 10% of the eligible credit, if invoices are not uploaded by the suppliers on the portal; </a:t>
            </a:r>
            <a:endParaRPr lang="en-US" sz="2800" dirty="0" smtClean="0">
              <a:latin typeface="Tahoma" pitchFamily="34" charset="0"/>
              <a:ea typeface="Tahoma" pitchFamily="34" charset="0"/>
              <a:cs typeface="Tahoma" pitchFamily="34" charset="0"/>
            </a:endParaRPr>
          </a:p>
          <a:p>
            <a:pPr algn="l">
              <a:buFont typeface="Wingdings" pitchFamily="2" charset="2"/>
              <a:buChar char="v"/>
            </a:pPr>
            <a:r>
              <a:rPr lang="en-US" sz="2800" dirty="0" smtClean="0">
                <a:latin typeface="Tahoma" pitchFamily="34" charset="0"/>
                <a:ea typeface="Tahoma" pitchFamily="34" charset="0"/>
                <a:cs typeface="Tahoma" pitchFamily="34" charset="0"/>
              </a:rPr>
              <a:t>Demand for reversal of ITC under Section 16(4) of the CGST Act for credit availed after the due date of furnishing of the return under section 39 for the month of September following the end of financial year to which such invoice or debit note pertains or furnishing of the relevant annual return, whichever is earlier</a:t>
            </a:r>
            <a:r>
              <a:rPr lang="en-US" sz="2800" dirty="0" smtClean="0">
                <a:latin typeface="Tahoma" pitchFamily="34" charset="0"/>
                <a:ea typeface="Tahoma" pitchFamily="34" charset="0"/>
                <a:cs typeface="Tahoma" pitchFamily="34" charset="0"/>
              </a:rPr>
              <a:t>;</a:t>
            </a:r>
            <a:endParaRPr lang="en-IN" sz="2800" dirty="0"/>
          </a:p>
        </p:txBody>
      </p:sp>
    </p:spTree>
    <p:extLst>
      <p:ext uri="{BB962C8B-B14F-4D97-AF65-F5344CB8AC3E}">
        <p14:creationId xmlns:p14="http://schemas.microsoft.com/office/powerpoint/2010/main" xmlns="" val="351057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136526"/>
            <a:ext cx="6571060" cy="700186"/>
          </a:xfrm>
        </p:spPr>
        <p:txBody>
          <a:bodyPr rtlCol="0">
            <a:noAutofit/>
          </a:bodyPr>
          <a:lstStyle/>
          <a:p>
            <a:pPr algn="ctr">
              <a:defRPr/>
            </a:pPr>
            <a:r>
              <a:rPr lang="en-IN" sz="3600" dirty="0" smtClean="0"/>
              <a:t>BURNING ISSUES IN HIGH COURT</a:t>
            </a:r>
            <a:endParaRPr lang="en-IN"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11</a:t>
            </a:fld>
            <a:endParaRPr lang="en-IN" altLang="en-US">
              <a:solidFill>
                <a:schemeClr val="bg1"/>
              </a:solidFill>
            </a:endParaRPr>
          </a:p>
        </p:txBody>
      </p:sp>
      <p:sp>
        <p:nvSpPr>
          <p:cNvPr id="8" name="Content Placeholder 2"/>
          <p:cNvSpPr txBox="1">
            <a:spLocks/>
          </p:cNvSpPr>
          <p:nvPr/>
        </p:nvSpPr>
        <p:spPr>
          <a:xfrm>
            <a:off x="396479" y="1214422"/>
            <a:ext cx="8386795" cy="5643578"/>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2800" dirty="0" smtClean="0">
                <a:latin typeface="Tahoma" pitchFamily="34" charset="0"/>
                <a:ea typeface="Tahoma" pitchFamily="34" charset="0"/>
                <a:cs typeface="Tahoma" pitchFamily="34" charset="0"/>
              </a:rPr>
              <a:t>Constitutional validity and </a:t>
            </a:r>
            <a:r>
              <a:rPr lang="en-US" sz="2800" dirty="0" err="1" smtClean="0">
                <a:latin typeface="Tahoma" pitchFamily="34" charset="0"/>
                <a:ea typeface="Tahoma" pitchFamily="34" charset="0"/>
                <a:cs typeface="Tahoma" pitchFamily="34" charset="0"/>
              </a:rPr>
              <a:t>vires</a:t>
            </a:r>
            <a:r>
              <a:rPr lang="en-US" sz="2800" dirty="0" smtClean="0">
                <a:latin typeface="Tahoma" pitchFamily="34" charset="0"/>
                <a:ea typeface="Tahoma" pitchFamily="34" charset="0"/>
                <a:cs typeface="Tahoma" pitchFamily="34" charset="0"/>
              </a:rPr>
              <a:t> of Section </a:t>
            </a:r>
            <a:r>
              <a:rPr lang="en-US" sz="2800" dirty="0" smtClean="0">
                <a:latin typeface="Tahoma" pitchFamily="34" charset="0"/>
                <a:ea typeface="Tahoma" pitchFamily="34" charset="0"/>
                <a:cs typeface="Tahoma" pitchFamily="34" charset="0"/>
              </a:rPr>
              <a:t>17(5)(d) and</a:t>
            </a:r>
            <a:r>
              <a:rPr lang="en-US" sz="2800" dirty="0" smtClean="0">
                <a:latin typeface="Tahoma" pitchFamily="34" charset="0"/>
                <a:ea typeface="Tahoma" pitchFamily="34" charset="0"/>
                <a:cs typeface="Tahoma" pitchFamily="34" charset="0"/>
              </a:rPr>
              <a:t> Section 17(5</a:t>
            </a:r>
            <a:r>
              <a:rPr lang="en-US" sz="2800" dirty="0" smtClean="0">
                <a:latin typeface="Tahoma" pitchFamily="34" charset="0"/>
                <a:ea typeface="Tahoma" pitchFamily="34" charset="0"/>
                <a:cs typeface="Tahoma" pitchFamily="34" charset="0"/>
              </a:rPr>
              <a:t>)(e) of </a:t>
            </a:r>
            <a:r>
              <a:rPr lang="en-US" sz="2800" dirty="0" smtClean="0">
                <a:latin typeface="Tahoma" pitchFamily="34" charset="0"/>
                <a:ea typeface="Tahoma" pitchFamily="34" charset="0"/>
                <a:cs typeface="Tahoma" pitchFamily="34" charset="0"/>
              </a:rPr>
              <a:t>the CGST Act </a:t>
            </a:r>
            <a:r>
              <a:rPr lang="en-US" sz="2800" dirty="0" smtClean="0">
                <a:latin typeface="Tahoma" pitchFamily="34" charset="0"/>
                <a:ea typeface="Tahoma" pitchFamily="34" charset="0"/>
                <a:cs typeface="Tahoma" pitchFamily="34" charset="0"/>
              </a:rPr>
              <a:t> which denies input tax credit on immovable property; </a:t>
            </a:r>
          </a:p>
          <a:p>
            <a:pPr algn="l">
              <a:buFont typeface="Wingdings" pitchFamily="2" charset="2"/>
              <a:buChar char="v"/>
            </a:pPr>
            <a:r>
              <a:rPr lang="en-US" sz="2800" dirty="0" smtClean="0">
                <a:latin typeface="Tahoma" pitchFamily="34" charset="0"/>
                <a:ea typeface="Tahoma" pitchFamily="34" charset="0"/>
                <a:cs typeface="Tahoma" pitchFamily="34" charset="0"/>
              </a:rPr>
              <a:t>Challenge to </a:t>
            </a:r>
            <a:r>
              <a:rPr lang="en-US" sz="2800" dirty="0" err="1" smtClean="0">
                <a:latin typeface="Tahoma" pitchFamily="34" charset="0"/>
                <a:ea typeface="Tahoma" pitchFamily="34" charset="0"/>
                <a:cs typeface="Tahoma" pitchFamily="34" charset="0"/>
              </a:rPr>
              <a:t>vires</a:t>
            </a:r>
            <a:r>
              <a:rPr lang="en-US" sz="2800" dirty="0" smtClean="0">
                <a:latin typeface="Tahoma" pitchFamily="34" charset="0"/>
                <a:ea typeface="Tahoma" pitchFamily="34" charset="0"/>
                <a:cs typeface="Tahoma" pitchFamily="34" charset="0"/>
              </a:rPr>
              <a:t> of Rule 89(5) of the CGST Rules, which does not allow refund of ITC on input services and capital goods in the case of inverted tax structure</a:t>
            </a:r>
          </a:p>
          <a:p>
            <a:pPr algn="l">
              <a:buFont typeface="Wingdings" pitchFamily="2" charset="2"/>
              <a:buChar char="v"/>
            </a:pPr>
            <a:r>
              <a:rPr lang="en-US" sz="2800" dirty="0" smtClean="0">
                <a:latin typeface="Tahoma" pitchFamily="34" charset="0"/>
                <a:ea typeface="Tahoma" pitchFamily="34" charset="0"/>
                <a:cs typeface="Tahoma" pitchFamily="34" charset="0"/>
              </a:rPr>
              <a:t>Challenge to </a:t>
            </a:r>
            <a:r>
              <a:rPr lang="en-US" sz="2800" dirty="0" err="1" smtClean="0">
                <a:latin typeface="Tahoma" pitchFamily="34" charset="0"/>
                <a:ea typeface="Tahoma" pitchFamily="34" charset="0"/>
                <a:cs typeface="Tahoma" pitchFamily="34" charset="0"/>
              </a:rPr>
              <a:t>vires</a:t>
            </a:r>
            <a:r>
              <a:rPr lang="en-US" sz="2800" dirty="0" smtClean="0">
                <a:latin typeface="Tahoma" pitchFamily="34" charset="0"/>
                <a:ea typeface="Tahoma" pitchFamily="34" charset="0"/>
                <a:cs typeface="Tahoma" pitchFamily="34" charset="0"/>
              </a:rPr>
              <a:t> of Rule 89(4) of the CGST Rules, which does not allow refund of ITC on capital goods in the case of exports;</a:t>
            </a:r>
          </a:p>
          <a:p>
            <a:pPr algn="l">
              <a:buFont typeface="Wingdings" pitchFamily="2" charset="2"/>
              <a:buChar char="v"/>
            </a:pPr>
            <a:r>
              <a:rPr lang="en-US" sz="2800" dirty="0" smtClean="0">
                <a:latin typeface="Tahoma" pitchFamily="34" charset="0"/>
                <a:ea typeface="Tahoma" pitchFamily="34" charset="0"/>
                <a:cs typeface="Tahoma" pitchFamily="34" charset="0"/>
              </a:rPr>
              <a:t>Freezing of bank accounts in the course of any enquiry/investigation proceedings. </a:t>
            </a:r>
          </a:p>
          <a:p>
            <a:pPr algn="l">
              <a:buFont typeface="Wingdings" pitchFamily="2" charset="2"/>
              <a:buChar char="v"/>
            </a:pPr>
            <a:endParaRPr lang="en-US" sz="28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defRPr/>
            </a:pPr>
            <a:endParaRPr lang="en-IN" sz="2800" dirty="0"/>
          </a:p>
        </p:txBody>
      </p:sp>
    </p:spTree>
    <p:extLst>
      <p:ext uri="{BB962C8B-B14F-4D97-AF65-F5344CB8AC3E}">
        <p14:creationId xmlns:p14="http://schemas.microsoft.com/office/powerpoint/2010/main" xmlns="" val="351057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136526"/>
            <a:ext cx="6571060" cy="700186"/>
          </a:xfrm>
        </p:spPr>
        <p:txBody>
          <a:bodyPr rtlCol="0">
            <a:noAutofit/>
          </a:bodyPr>
          <a:lstStyle/>
          <a:p>
            <a:pPr algn="ctr">
              <a:defRPr/>
            </a:pPr>
            <a:r>
              <a:rPr lang="en-IN" sz="3600" dirty="0" smtClean="0"/>
              <a:t>BURNING ISSUES IN HIGH COURT</a:t>
            </a:r>
            <a:endParaRPr lang="en-IN"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12</a:t>
            </a:fld>
            <a:endParaRPr lang="en-IN" altLang="en-US">
              <a:solidFill>
                <a:schemeClr val="bg1"/>
              </a:solidFill>
            </a:endParaRPr>
          </a:p>
        </p:txBody>
      </p:sp>
      <p:sp>
        <p:nvSpPr>
          <p:cNvPr id="8" name="Content Placeholder 2"/>
          <p:cNvSpPr txBox="1">
            <a:spLocks/>
          </p:cNvSpPr>
          <p:nvPr/>
        </p:nvSpPr>
        <p:spPr>
          <a:xfrm>
            <a:off x="396479" y="1285860"/>
            <a:ext cx="8386795" cy="557214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2700" dirty="0" smtClean="0">
                <a:latin typeface="Tahoma" pitchFamily="34" charset="0"/>
                <a:ea typeface="Tahoma" pitchFamily="34" charset="0"/>
                <a:cs typeface="Tahoma" pitchFamily="34" charset="0"/>
              </a:rPr>
              <a:t>Pending refund of </a:t>
            </a:r>
            <a:r>
              <a:rPr lang="en-US" sz="2700" dirty="0" smtClean="0">
                <a:latin typeface="Tahoma" pitchFamily="34" charset="0"/>
                <a:ea typeface="Tahoma" pitchFamily="34" charset="0"/>
                <a:cs typeface="Tahoma" pitchFamily="34" charset="0"/>
              </a:rPr>
              <a:t>ITC</a:t>
            </a:r>
            <a:r>
              <a:rPr lang="en-US" sz="2700" dirty="0" smtClean="0">
                <a:latin typeface="Tahoma" pitchFamily="34" charset="0"/>
                <a:ea typeface="Tahoma" pitchFamily="34" charset="0"/>
                <a:cs typeface="Tahoma" pitchFamily="34" charset="0"/>
              </a:rPr>
              <a:t> </a:t>
            </a:r>
            <a:r>
              <a:rPr lang="en-US" sz="2700" dirty="0" smtClean="0">
                <a:latin typeface="Tahoma" pitchFamily="34" charset="0"/>
                <a:ea typeface="Tahoma" pitchFamily="34" charset="0"/>
                <a:cs typeface="Tahoma" pitchFamily="34" charset="0"/>
              </a:rPr>
              <a:t>or </a:t>
            </a:r>
            <a:r>
              <a:rPr lang="en-US" sz="2700" dirty="0" err="1" smtClean="0">
                <a:latin typeface="Tahoma" pitchFamily="34" charset="0"/>
                <a:ea typeface="Tahoma" pitchFamily="34" charset="0"/>
                <a:cs typeface="Tahoma" pitchFamily="34" charset="0"/>
              </a:rPr>
              <a:t>recredit</a:t>
            </a:r>
            <a:r>
              <a:rPr lang="en-US" sz="2700" dirty="0" smtClean="0">
                <a:latin typeface="Tahoma" pitchFamily="34" charset="0"/>
                <a:ea typeface="Tahoma" pitchFamily="34" charset="0"/>
                <a:cs typeface="Tahoma" pitchFamily="34" charset="0"/>
              </a:rPr>
              <a:t> </a:t>
            </a:r>
            <a:r>
              <a:rPr lang="en-US" sz="2700" dirty="0" smtClean="0">
                <a:latin typeface="Tahoma" pitchFamily="34" charset="0"/>
                <a:ea typeface="Tahoma" pitchFamily="34" charset="0"/>
                <a:cs typeface="Tahoma" pitchFamily="34" charset="0"/>
              </a:rPr>
              <a:t>of rejected refund of ITC</a:t>
            </a:r>
            <a:r>
              <a:rPr lang="en-US" sz="2700" dirty="0" smtClean="0">
                <a:latin typeface="Tahoma" pitchFamily="34" charset="0"/>
                <a:ea typeface="Tahoma" pitchFamily="34" charset="0"/>
                <a:cs typeface="Tahoma" pitchFamily="34" charset="0"/>
              </a:rPr>
              <a:t> </a:t>
            </a:r>
            <a:r>
              <a:rPr lang="en-US" sz="2700" dirty="0" smtClean="0">
                <a:latin typeface="Tahoma" pitchFamily="34" charset="0"/>
                <a:ea typeface="Tahoma" pitchFamily="34" charset="0"/>
                <a:cs typeface="Tahoma" pitchFamily="34" charset="0"/>
              </a:rPr>
              <a:t>arising on account of export or inverted tax structure; </a:t>
            </a:r>
          </a:p>
          <a:p>
            <a:pPr algn="l">
              <a:buFont typeface="Wingdings" pitchFamily="2" charset="2"/>
              <a:buChar char="v"/>
            </a:pPr>
            <a:r>
              <a:rPr lang="en-US" sz="2700" dirty="0" smtClean="0">
                <a:latin typeface="Tahoma" pitchFamily="34" charset="0"/>
                <a:ea typeface="Tahoma" pitchFamily="34" charset="0"/>
                <a:cs typeface="Tahoma" pitchFamily="34" charset="0"/>
              </a:rPr>
              <a:t>Interest </a:t>
            </a:r>
            <a:r>
              <a:rPr lang="en-US" sz="2700" dirty="0" smtClean="0">
                <a:latin typeface="Tahoma" pitchFamily="34" charset="0"/>
                <a:ea typeface="Tahoma" pitchFamily="34" charset="0"/>
                <a:cs typeface="Tahoma" pitchFamily="34" charset="0"/>
              </a:rPr>
              <a:t>or compensation on delayed refund of ITC arising on account of export or inverted tax structure;</a:t>
            </a:r>
          </a:p>
          <a:p>
            <a:pPr algn="l">
              <a:buFont typeface="Wingdings" pitchFamily="2" charset="2"/>
              <a:buChar char="v"/>
            </a:pPr>
            <a:r>
              <a:rPr lang="en-US" sz="2700" dirty="0" smtClean="0">
                <a:latin typeface="Tahoma" pitchFamily="34" charset="0"/>
                <a:ea typeface="Tahoma" pitchFamily="34" charset="0"/>
                <a:cs typeface="Tahoma" pitchFamily="34" charset="0"/>
              </a:rPr>
              <a:t>Constitutional </a:t>
            </a:r>
            <a:r>
              <a:rPr lang="en-US" sz="2700" dirty="0" smtClean="0">
                <a:latin typeface="Tahoma" pitchFamily="34" charset="0"/>
                <a:ea typeface="Tahoma" pitchFamily="34" charset="0"/>
                <a:cs typeface="Tahoma" pitchFamily="34" charset="0"/>
              </a:rPr>
              <a:t>validity of Notifications and Circulars levying GST after 01.03.2019 on development rights on unsold stock on the date of issue of completion certificate under reverse charge mechanism on the </a:t>
            </a:r>
            <a:r>
              <a:rPr lang="en-US" sz="2700" dirty="0" smtClean="0">
                <a:latin typeface="Tahoma" pitchFamily="34" charset="0"/>
                <a:ea typeface="Tahoma" pitchFamily="34" charset="0"/>
                <a:cs typeface="Tahoma" pitchFamily="34" charset="0"/>
              </a:rPr>
              <a:t>developer and lapsing of credit after opting new rates of tax  ;  </a:t>
            </a:r>
          </a:p>
          <a:p>
            <a:pPr algn="l">
              <a:buFont typeface="Wingdings" pitchFamily="2" charset="2"/>
              <a:buChar char="v"/>
            </a:pPr>
            <a:r>
              <a:rPr lang="en-US" sz="2700" dirty="0" smtClean="0">
                <a:latin typeface="Tahoma" pitchFamily="34" charset="0"/>
                <a:ea typeface="Tahoma" pitchFamily="34" charset="0"/>
                <a:cs typeface="Tahoma" pitchFamily="34" charset="0"/>
              </a:rPr>
              <a:t>Any issues arising out of technical glitches on the common </a:t>
            </a:r>
            <a:r>
              <a:rPr lang="en-US" sz="2700" dirty="0" smtClean="0">
                <a:latin typeface="Tahoma" pitchFamily="34" charset="0"/>
                <a:ea typeface="Tahoma" pitchFamily="34" charset="0"/>
                <a:cs typeface="Tahoma" pitchFamily="34" charset="0"/>
              </a:rPr>
              <a:t>portal or error in filing of return. </a:t>
            </a:r>
            <a:endParaRPr lang="en-US" sz="2700" dirty="0" smtClean="0">
              <a:latin typeface="Tahoma" pitchFamily="34" charset="0"/>
              <a:ea typeface="Tahoma" pitchFamily="34" charset="0"/>
              <a:cs typeface="Tahoma" pitchFamily="34" charset="0"/>
            </a:endParaRPr>
          </a:p>
          <a:p>
            <a:pPr algn="l">
              <a:buFont typeface="Wingdings" pitchFamily="2" charset="2"/>
              <a:buChar char="v"/>
            </a:pPr>
            <a:endParaRPr lang="en-IN" sz="2800" dirty="0"/>
          </a:p>
        </p:txBody>
      </p:sp>
    </p:spTree>
    <p:extLst>
      <p:ext uri="{BB962C8B-B14F-4D97-AF65-F5344CB8AC3E}">
        <p14:creationId xmlns:p14="http://schemas.microsoft.com/office/powerpoint/2010/main" xmlns="" val="351057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INSPECTION</a:t>
            </a:r>
            <a:endParaRPr lang="en-US" dirty="0"/>
          </a:p>
        </p:txBody>
      </p:sp>
      <p:sp>
        <p:nvSpPr>
          <p:cNvPr id="3" name="Content Placeholder 2"/>
          <p:cNvSpPr>
            <a:spLocks noGrp="1"/>
          </p:cNvSpPr>
          <p:nvPr>
            <p:ph idx="1"/>
          </p:nvPr>
        </p:nvSpPr>
        <p:spPr>
          <a:xfrm>
            <a:off x="214282" y="1500174"/>
            <a:ext cx="8572560" cy="4625989"/>
          </a:xfrm>
        </p:spPr>
        <p:txBody>
          <a:bodyPr>
            <a:normAutofit/>
          </a:bodyPr>
          <a:lstStyle/>
          <a:p>
            <a:r>
              <a:rPr lang="en-US" dirty="0" smtClean="0"/>
              <a:t>Power of Search and Seizure is investigation tool in the hands of revenue authorities, to gather evidences and unearth suppressed things and information so as to properly identify evasion of payment of tax and/ or contravention of any provisions of the law.</a:t>
            </a:r>
          </a:p>
          <a:p>
            <a:r>
              <a:rPr lang="en-US" dirty="0" smtClean="0"/>
              <a:t>Section 67 provides for Inspection as well as Search &amp; Seizure of goods.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CIRCUMSTANCES FOR INITIATING INSPECTION</a:t>
            </a:r>
            <a:endParaRPr lang="en-US" dirty="0"/>
          </a:p>
        </p:txBody>
      </p:sp>
      <p:sp>
        <p:nvSpPr>
          <p:cNvPr id="3" name="Content Placeholder 2"/>
          <p:cNvSpPr>
            <a:spLocks noGrp="1"/>
          </p:cNvSpPr>
          <p:nvPr>
            <p:ph idx="1"/>
          </p:nvPr>
        </p:nvSpPr>
        <p:spPr>
          <a:xfrm>
            <a:off x="214282" y="1643050"/>
            <a:ext cx="8572560" cy="4786346"/>
          </a:xfrm>
        </p:spPr>
        <p:txBody>
          <a:bodyPr>
            <a:normAutofit/>
          </a:body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200" dirty="0" smtClean="0">
                <a:latin typeface="Times New Roman" panose="02020603050405020304" pitchFamily="18" charset="0"/>
                <a:cs typeface="Times New Roman" panose="02020603050405020304" pitchFamily="18" charset="0"/>
              </a:rPr>
              <a:t>An officer not below the rank of Joint Commissioner can authorise in writing an inspection </a:t>
            </a:r>
            <a:r>
              <a:rPr lang="en-IN" altLang="en-US" sz="2200" dirty="0" smtClean="0">
                <a:latin typeface="Times New Roman" panose="02020603050405020304" pitchFamily="18" charset="0"/>
                <a:ea typeface="Cambria Math" panose="02040503050406030204" pitchFamily="18" charset="0"/>
                <a:cs typeface="Times New Roman" panose="02020603050405020304" pitchFamily="18" charset="0"/>
              </a:rPr>
              <a:t>if he </a:t>
            </a:r>
            <a:r>
              <a:rPr lang="en-IN" altLang="en-US" sz="2200" b="1" i="1" dirty="0" smtClean="0">
                <a:latin typeface="Times New Roman" panose="02020603050405020304" pitchFamily="18" charset="0"/>
                <a:ea typeface="Cambria Math" panose="02040503050406030204" pitchFamily="18" charset="0"/>
                <a:cs typeface="Times New Roman" panose="02020603050405020304" pitchFamily="18" charset="0"/>
              </a:rPr>
              <a:t>has reasons to believe </a:t>
            </a:r>
            <a:r>
              <a:rPr lang="en-IN" altLang="en-US" sz="2200" dirty="0" smtClean="0">
                <a:latin typeface="Times New Roman" panose="02020603050405020304" pitchFamily="18" charset="0"/>
                <a:ea typeface="Cambria Math" panose="02040503050406030204" pitchFamily="18" charset="0"/>
                <a:cs typeface="Times New Roman" panose="02020603050405020304" pitchFamily="18" charset="0"/>
              </a:rPr>
              <a:t>that  has done one of the following: </a:t>
            </a:r>
          </a:p>
          <a:p>
            <a:pPr marL="1169988" lvl="2" indent="-450850" algn="just">
              <a:lnSpc>
                <a:spcPct val="100000"/>
              </a:lnSpc>
              <a:spcBef>
                <a:spcPts val="450"/>
              </a:spcBef>
              <a:spcAft>
                <a:spcPts val="450"/>
              </a:spcAft>
              <a:buClr>
                <a:schemeClr val="tx2"/>
              </a:buClr>
              <a:buFont typeface="Wingdings" pitchFamily="2" charset="2"/>
              <a:buChar char="v"/>
              <a:defRPr/>
            </a:pPr>
            <a:r>
              <a:rPr lang="en-IN" altLang="en-US" sz="2200" dirty="0" smtClean="0">
                <a:latin typeface="Times New Roman" panose="02020603050405020304" pitchFamily="18" charset="0"/>
                <a:ea typeface="Cambria Math" panose="02040503050406030204" pitchFamily="18" charset="0"/>
                <a:cs typeface="Times New Roman" panose="02020603050405020304" pitchFamily="18" charset="0"/>
              </a:rPr>
              <a:t>suppressed </a:t>
            </a:r>
            <a:r>
              <a:rPr lang="en-IN" altLang="en-US" sz="2200" dirty="0" smtClean="0">
                <a:latin typeface="Times New Roman" panose="02020603050405020304" pitchFamily="18" charset="0"/>
                <a:ea typeface="Cambria Math" panose="02040503050406030204" pitchFamily="18" charset="0"/>
                <a:cs typeface="Times New Roman" panose="02020603050405020304" pitchFamily="18" charset="0"/>
              </a:rPr>
              <a:t>any transaction of supply; </a:t>
            </a:r>
          </a:p>
          <a:p>
            <a:pPr marL="1169988" lvl="2" indent="-450850" algn="just">
              <a:lnSpc>
                <a:spcPct val="100000"/>
              </a:lnSpc>
              <a:spcBef>
                <a:spcPts val="450"/>
              </a:spcBef>
              <a:spcAft>
                <a:spcPts val="450"/>
              </a:spcAft>
              <a:buClr>
                <a:schemeClr val="tx2"/>
              </a:buClr>
              <a:buFont typeface="Wingdings" pitchFamily="2" charset="2"/>
              <a:buChar char="v"/>
              <a:defRPr/>
            </a:pPr>
            <a:r>
              <a:rPr lang="en-IN" altLang="en-US" sz="2200" dirty="0" smtClean="0">
                <a:latin typeface="Times New Roman" panose="02020603050405020304" pitchFamily="18" charset="0"/>
                <a:ea typeface="Cambria Math" panose="02040503050406030204" pitchFamily="18" charset="0"/>
                <a:cs typeface="Times New Roman" panose="02020603050405020304" pitchFamily="18" charset="0"/>
              </a:rPr>
              <a:t>suppressed </a:t>
            </a:r>
            <a:r>
              <a:rPr lang="en-IN" altLang="en-US" sz="2200" dirty="0" smtClean="0">
                <a:latin typeface="Times New Roman" panose="02020603050405020304" pitchFamily="18" charset="0"/>
                <a:ea typeface="Cambria Math" panose="02040503050406030204" pitchFamily="18" charset="0"/>
                <a:cs typeface="Times New Roman" panose="02020603050405020304" pitchFamily="18" charset="0"/>
              </a:rPr>
              <a:t>stock of goods in hand; </a:t>
            </a:r>
          </a:p>
          <a:p>
            <a:pPr marL="1169988" lvl="2" indent="-450850" algn="just">
              <a:lnSpc>
                <a:spcPct val="100000"/>
              </a:lnSpc>
              <a:spcBef>
                <a:spcPts val="450"/>
              </a:spcBef>
              <a:spcAft>
                <a:spcPts val="450"/>
              </a:spcAft>
              <a:buClr>
                <a:schemeClr val="tx2"/>
              </a:buClr>
              <a:buFont typeface="Wingdings" pitchFamily="2" charset="2"/>
              <a:buChar char="v"/>
              <a:defRPr/>
            </a:pPr>
            <a:r>
              <a:rPr lang="en-IN" altLang="en-US" sz="2200" dirty="0" smtClean="0">
                <a:latin typeface="Times New Roman" panose="02020603050405020304" pitchFamily="18" charset="0"/>
                <a:ea typeface="Cambria Math" panose="02040503050406030204" pitchFamily="18" charset="0"/>
                <a:cs typeface="Times New Roman" panose="02020603050405020304" pitchFamily="18" charset="0"/>
              </a:rPr>
              <a:t>claimed </a:t>
            </a:r>
            <a:r>
              <a:rPr lang="en-IN" altLang="en-US" sz="2200" dirty="0" smtClean="0">
                <a:latin typeface="Times New Roman" panose="02020603050405020304" pitchFamily="18" charset="0"/>
                <a:ea typeface="Cambria Math" panose="02040503050406030204" pitchFamily="18" charset="0"/>
                <a:cs typeface="Times New Roman" panose="02020603050405020304" pitchFamily="18" charset="0"/>
              </a:rPr>
              <a:t>excess input tax credit; </a:t>
            </a:r>
          </a:p>
          <a:p>
            <a:pPr marL="1169988" lvl="2" indent="-450850" algn="just">
              <a:lnSpc>
                <a:spcPct val="100000"/>
              </a:lnSpc>
              <a:spcBef>
                <a:spcPts val="450"/>
              </a:spcBef>
              <a:spcAft>
                <a:spcPts val="450"/>
              </a:spcAft>
              <a:buClr>
                <a:schemeClr val="tx2"/>
              </a:buClr>
              <a:buFont typeface="Wingdings" pitchFamily="2" charset="2"/>
              <a:buChar char="v"/>
              <a:defRPr/>
            </a:pPr>
            <a:r>
              <a:rPr lang="en-IN" altLang="en-US" sz="2200" dirty="0" smtClean="0">
                <a:latin typeface="Times New Roman" panose="02020603050405020304" pitchFamily="18" charset="0"/>
                <a:ea typeface="Cambria Math" panose="02040503050406030204" pitchFamily="18" charset="0"/>
                <a:cs typeface="Times New Roman" panose="02020603050405020304" pitchFamily="18" charset="0"/>
              </a:rPr>
              <a:t>contravened </a:t>
            </a:r>
            <a:r>
              <a:rPr lang="en-IN" altLang="en-US" sz="2200" dirty="0" smtClean="0">
                <a:latin typeface="Times New Roman" panose="02020603050405020304" pitchFamily="18" charset="0"/>
                <a:ea typeface="Cambria Math" panose="02040503050406030204" pitchFamily="18" charset="0"/>
                <a:cs typeface="Times New Roman" panose="02020603050405020304" pitchFamily="18" charset="0"/>
              </a:rPr>
              <a:t>any provision of the Act/Rules to evade tax</a:t>
            </a:r>
            <a:r>
              <a:rPr lang="en-IN" altLang="en-US" dirty="0" smtClean="0">
                <a:latin typeface="Times New Roman" panose="02020603050405020304" pitchFamily="18" charset="0"/>
                <a:ea typeface="Cambria Math" panose="02040503050406030204" pitchFamily="18" charset="0"/>
                <a:cs typeface="Times New Roman" panose="02020603050405020304" pitchFamily="18" charset="0"/>
              </a:rPr>
              <a:t>.</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a:t>
            </a:fld>
            <a:endParaRPr lang="en-IN" altLang="en-US">
              <a:solidFill>
                <a:schemeClr val="bg1"/>
              </a:solidFill>
            </a:endParaRPr>
          </a:p>
        </p:txBody>
      </p:sp>
      <p:sp>
        <p:nvSpPr>
          <p:cNvPr id="8" name="Content Placeholder 2"/>
          <p:cNvSpPr txBox="1">
            <a:spLocks/>
          </p:cNvSpPr>
          <p:nvPr/>
        </p:nvSpPr>
        <p:spPr>
          <a:xfrm>
            <a:off x="395536" y="332656"/>
            <a:ext cx="8064896" cy="612068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400" dirty="0">
                <a:latin typeface="Times New Roman" panose="02020603050405020304" pitchFamily="18" charset="0"/>
                <a:cs typeface="Times New Roman" panose="02020603050405020304" pitchFamily="18" charset="0"/>
              </a:rPr>
              <a:t>Authorisation can be given to an officer to carry out inspection of any of the following: </a:t>
            </a:r>
          </a:p>
          <a:p>
            <a:pPr marL="571500" lvl="2" algn="just">
              <a:lnSpc>
                <a:spcPct val="100000"/>
              </a:lnSpc>
              <a:spcBef>
                <a:spcPts val="450"/>
              </a:spcBef>
              <a:spcAft>
                <a:spcPts val="450"/>
              </a:spcAft>
              <a:buClr>
                <a:schemeClr val="tx2"/>
              </a:buClr>
              <a:defRPr/>
            </a:pPr>
            <a:r>
              <a:rPr lang="en-IN" sz="2400" dirty="0" err="1">
                <a:latin typeface="Times New Roman" panose="02020603050405020304" pitchFamily="18" charset="0"/>
                <a:cs typeface="Times New Roman" panose="02020603050405020304" pitchFamily="18" charset="0"/>
              </a:rPr>
              <a:t>i</a:t>
            </a:r>
            <a:r>
              <a:rPr lang="en-IN" sz="2400" dirty="0">
                <a:latin typeface="Times New Roman" panose="02020603050405020304" pitchFamily="18" charset="0"/>
                <a:cs typeface="Times New Roman" panose="02020603050405020304" pitchFamily="18" charset="0"/>
              </a:rPr>
              <a:t>. any place registered/non-registered of business of a taxable person </a:t>
            </a:r>
          </a:p>
          <a:p>
            <a:pPr marL="571500" lvl="2" algn="just">
              <a:lnSpc>
                <a:spcPct val="100000"/>
              </a:lnSpc>
              <a:spcBef>
                <a:spcPts val="450"/>
              </a:spcBef>
              <a:spcAft>
                <a:spcPts val="450"/>
              </a:spcAft>
              <a:buClr>
                <a:schemeClr val="tx2"/>
              </a:buClr>
              <a:defRPr/>
            </a:pPr>
            <a:r>
              <a:rPr lang="en-IN" sz="2400" dirty="0">
                <a:latin typeface="Times New Roman" panose="02020603050405020304" pitchFamily="18" charset="0"/>
                <a:cs typeface="Times New Roman" panose="02020603050405020304" pitchFamily="18" charset="0"/>
              </a:rPr>
              <a:t>ii. any place of business of a person engaged in the business of transporting goods whether or not he is a registered taxable person </a:t>
            </a:r>
          </a:p>
          <a:p>
            <a:pPr marL="571500" lvl="2" algn="just">
              <a:lnSpc>
                <a:spcPct val="100000"/>
              </a:lnSpc>
              <a:spcBef>
                <a:spcPts val="450"/>
              </a:spcBef>
              <a:spcAft>
                <a:spcPts val="450"/>
              </a:spcAft>
              <a:buClr>
                <a:schemeClr val="tx2"/>
              </a:buClr>
              <a:defRPr/>
            </a:pPr>
            <a:r>
              <a:rPr lang="en-IN" sz="2400" dirty="0">
                <a:latin typeface="Times New Roman" panose="02020603050405020304" pitchFamily="18" charset="0"/>
                <a:cs typeface="Times New Roman" panose="02020603050405020304" pitchFamily="18" charset="0"/>
              </a:rPr>
              <a:t>iii. any place of business of an owner or an operator of a warehouse or a </a:t>
            </a:r>
            <a:r>
              <a:rPr lang="en-IN" sz="2400" dirty="0" err="1">
                <a:latin typeface="Times New Roman" panose="02020603050405020304" pitchFamily="18" charset="0"/>
                <a:cs typeface="Times New Roman" panose="02020603050405020304" pitchFamily="18" charset="0"/>
              </a:rPr>
              <a:t>godown</a:t>
            </a:r>
            <a:r>
              <a:rPr lang="en-IN" sz="2400" dirty="0">
                <a:latin typeface="Times New Roman" panose="02020603050405020304" pitchFamily="18" charset="0"/>
                <a:cs typeface="Times New Roman" panose="02020603050405020304" pitchFamily="18" charset="0"/>
              </a:rPr>
              <a:t>. [Section 67(1)]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400" dirty="0">
                <a:latin typeface="Times New Roman" panose="02020603050405020304" pitchFamily="18" charset="0"/>
                <a:cs typeface="Times New Roman" panose="02020603050405020304" pitchFamily="18" charset="0"/>
              </a:rPr>
              <a:t>Inspection is a softer provision than search and seizure</a:t>
            </a:r>
            <a:r>
              <a:rPr lang="en-IN" sz="2400" dirty="0" smtClean="0">
                <a:latin typeface="Times New Roman" panose="02020603050405020304" pitchFamily="18" charset="0"/>
                <a:cs typeface="Times New Roman" panose="02020603050405020304" pitchFamily="18" charset="0"/>
              </a:rPr>
              <a:t>. </a:t>
            </a:r>
            <a:endParaRPr lang="en-IN" altLang="en-US" sz="2400" dirty="0">
              <a:latin typeface="Times New Roman" panose="020206030504050203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xmlns="" val="233871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136526"/>
            <a:ext cx="6571060" cy="700186"/>
          </a:xfrm>
        </p:spPr>
        <p:txBody>
          <a:bodyPr rtlCol="0">
            <a:noAutofit/>
          </a:bodyPr>
          <a:lstStyle/>
          <a:p>
            <a:pPr algn="ctr">
              <a:defRPr/>
            </a:pPr>
            <a:r>
              <a:rPr lang="en-IN" sz="3600" dirty="0"/>
              <a:t>SEARCH</a:t>
            </a:r>
            <a:endParaRPr lang="en-IN"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a:solidFill>
                <a:schemeClr val="bg1"/>
              </a:solidFill>
            </a:endParaRPr>
          </a:p>
        </p:txBody>
      </p:sp>
      <p:sp>
        <p:nvSpPr>
          <p:cNvPr id="8" name="Content Placeholder 2"/>
          <p:cNvSpPr txBox="1">
            <a:spLocks/>
          </p:cNvSpPr>
          <p:nvPr/>
        </p:nvSpPr>
        <p:spPr>
          <a:xfrm>
            <a:off x="396479" y="857232"/>
            <a:ext cx="8386795" cy="538008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t>It allows access to premises to verify whether evasion of tax has taken place.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t>If inspection </a:t>
            </a:r>
            <a:r>
              <a:rPr lang="en-IN" sz="2800" b="1" dirty="0"/>
              <a:t>leads to a reason to believe </a:t>
            </a:r>
            <a:r>
              <a:rPr lang="en-IN" sz="2800" dirty="0"/>
              <a:t>that goods liable to confiscation or documents relevant for any proceedings are secreted at any place, the premises may be then searched.</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t>Search is more invasive than inspection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smtClean="0">
                <a:latin typeface="Times New Roman" panose="02020603050405020304" pitchFamily="18" charset="0"/>
                <a:cs typeface="Times New Roman" panose="02020603050405020304" pitchFamily="18" charset="0"/>
              </a:rPr>
              <a:t>During </a:t>
            </a:r>
            <a:r>
              <a:rPr lang="en-IN" sz="2800" dirty="0" smtClean="0"/>
              <a:t>search, the authorised officer can force open door of any premises and break open any </a:t>
            </a:r>
            <a:r>
              <a:rPr lang="en-IN" sz="2800" dirty="0" err="1" smtClean="0"/>
              <a:t>almirah</a:t>
            </a:r>
            <a:r>
              <a:rPr lang="en-IN" sz="2800" dirty="0" smtClean="0"/>
              <a:t>, box, electronic devices etc. in which he suspects that any goods, accounts or documents are concealed and access to which is denied &amp; can also seal the premises where the access is denied.</a:t>
            </a:r>
            <a:endParaRPr lang="en-IN" sz="2800" dirty="0"/>
          </a:p>
        </p:txBody>
      </p:sp>
    </p:spTree>
    <p:extLst>
      <p:ext uri="{BB962C8B-B14F-4D97-AF65-F5344CB8AC3E}">
        <p14:creationId xmlns:p14="http://schemas.microsoft.com/office/powerpoint/2010/main" xmlns="" val="1833353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136526"/>
            <a:ext cx="6571060" cy="700186"/>
          </a:xfrm>
        </p:spPr>
        <p:txBody>
          <a:bodyPr rtlCol="0">
            <a:noAutofit/>
          </a:bodyPr>
          <a:lstStyle/>
          <a:p>
            <a:pPr algn="ctr">
              <a:defRPr/>
            </a:pPr>
            <a:r>
              <a:rPr lang="en-IN" sz="3600" dirty="0"/>
              <a:t>SEARCH</a:t>
            </a:r>
            <a:endParaRPr lang="en-IN"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6</a:t>
            </a:fld>
            <a:endParaRPr lang="en-IN" altLang="en-US">
              <a:solidFill>
                <a:schemeClr val="bg1"/>
              </a:solidFill>
            </a:endParaRPr>
          </a:p>
        </p:txBody>
      </p:sp>
      <p:sp>
        <p:nvSpPr>
          <p:cNvPr id="8" name="Content Placeholder 2"/>
          <p:cNvSpPr txBox="1">
            <a:spLocks/>
          </p:cNvSpPr>
          <p:nvPr/>
        </p:nvSpPr>
        <p:spPr>
          <a:xfrm>
            <a:off x="395537" y="980728"/>
            <a:ext cx="8391305" cy="5662982"/>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dirty="0"/>
              <a:t>  Certain basic guidelines to be observed during search: –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dirty="0"/>
              <a:t>No search of premises should be carried out without a valid search warrant issued by the proper officer.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dirty="0"/>
              <a:t>There should invariably be a lady officer accompanying the search team to a residence.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dirty="0"/>
              <a:t>The officers before starting the search should disclose their identity by showing their identity cards to the person in-charge of the premises</a:t>
            </a:r>
            <a:r>
              <a:rPr lang="en-IN" dirty="0" smtClean="0"/>
              <a:t>.</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dirty="0" smtClean="0"/>
              <a:t>Both before the start of the search, and after its completion, the team of officers conducting the search and the accompanying witnesses should offer themselves for their personal search to the person in-charge of the premises being searched. </a:t>
            </a:r>
            <a:endParaRPr lang="en-IN" dirty="0" smtClean="0"/>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dirty="0" smtClean="0"/>
              <a:t>A </a:t>
            </a:r>
            <a:r>
              <a:rPr lang="en-IN" b="1" dirty="0" err="1" smtClean="0"/>
              <a:t>Panchnama</a:t>
            </a:r>
            <a:r>
              <a:rPr lang="en-IN" b="1" dirty="0" smtClean="0"/>
              <a:t> / </a:t>
            </a:r>
            <a:r>
              <a:rPr lang="en-IN" b="1" dirty="0" err="1" smtClean="0"/>
              <a:t>Mahazar</a:t>
            </a:r>
            <a:r>
              <a:rPr lang="en-IN" b="1" dirty="0" smtClean="0"/>
              <a:t> </a:t>
            </a:r>
            <a:r>
              <a:rPr lang="en-IN" dirty="0" smtClean="0"/>
              <a:t>of the proceedings of the search should necessarily be prepared on the spot. A list of all goods, documents recovered and seized/detained should be prepared and annexed to the </a:t>
            </a:r>
            <a:r>
              <a:rPr lang="en-IN" dirty="0" err="1" smtClean="0"/>
              <a:t>Panchnama</a:t>
            </a:r>
            <a:r>
              <a:rPr lang="en-IN" dirty="0" smtClean="0"/>
              <a:t>/</a:t>
            </a:r>
            <a:r>
              <a:rPr lang="en-IN" dirty="0" err="1" smtClean="0"/>
              <a:t>Mahazar</a:t>
            </a:r>
            <a:r>
              <a:rPr lang="en-IN" dirty="0" smtClean="0"/>
              <a:t>.</a:t>
            </a:r>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IN" dirty="0" smtClean="0"/>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IN" dirty="0"/>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IN" dirty="0"/>
          </a:p>
        </p:txBody>
      </p:sp>
    </p:spTree>
    <p:extLst>
      <p:ext uri="{BB962C8B-B14F-4D97-AF65-F5344CB8AC3E}">
        <p14:creationId xmlns:p14="http://schemas.microsoft.com/office/powerpoint/2010/main" xmlns="" val="28414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136526"/>
            <a:ext cx="6571060" cy="700186"/>
          </a:xfrm>
        </p:spPr>
        <p:txBody>
          <a:bodyPr rtlCol="0">
            <a:noAutofit/>
          </a:bodyPr>
          <a:lstStyle/>
          <a:p>
            <a:pPr algn="ctr">
              <a:defRPr/>
            </a:pPr>
            <a:r>
              <a:rPr lang="en-IN" sz="3600" dirty="0"/>
              <a:t>SEARCH</a:t>
            </a:r>
            <a:endParaRPr lang="en-IN"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7</a:t>
            </a:fld>
            <a:endParaRPr lang="en-IN" altLang="en-US">
              <a:solidFill>
                <a:schemeClr val="bg1"/>
              </a:solidFill>
            </a:endParaRPr>
          </a:p>
        </p:txBody>
      </p:sp>
      <p:sp>
        <p:nvSpPr>
          <p:cNvPr id="8" name="Content Placeholder 2"/>
          <p:cNvSpPr txBox="1">
            <a:spLocks/>
          </p:cNvSpPr>
          <p:nvPr/>
        </p:nvSpPr>
        <p:spPr>
          <a:xfrm>
            <a:off x="395536" y="1071546"/>
            <a:ext cx="8386795" cy="5155225"/>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0363" lvl="1" indent="-360363" algn="just">
              <a:lnSpc>
                <a:spcPct val="100000"/>
              </a:lnSpc>
              <a:spcBef>
                <a:spcPts val="450"/>
              </a:spcBef>
              <a:spcAft>
                <a:spcPts val="450"/>
              </a:spcAft>
              <a:buClr>
                <a:schemeClr val="tx2"/>
              </a:buClr>
              <a:buFont typeface="Wingdings" pitchFamily="2" charset="2"/>
              <a:buChar char="v"/>
              <a:defRPr/>
            </a:pPr>
            <a:r>
              <a:rPr lang="en-IN" sz="2600" dirty="0"/>
              <a:t>Photocopies of the documents can be taken by the person from whose custody documents are seized;</a:t>
            </a:r>
          </a:p>
          <a:p>
            <a:pPr marL="360363" lvl="1" indent="-360363" algn="just">
              <a:lnSpc>
                <a:spcPct val="100000"/>
              </a:lnSpc>
              <a:spcBef>
                <a:spcPts val="450"/>
              </a:spcBef>
              <a:spcAft>
                <a:spcPts val="450"/>
              </a:spcAft>
              <a:buClr>
                <a:schemeClr val="tx2"/>
              </a:buClr>
              <a:buFont typeface="Wingdings" pitchFamily="2" charset="2"/>
              <a:buChar char="v"/>
              <a:defRPr/>
            </a:pPr>
            <a:r>
              <a:rPr lang="en-IN" sz="2600" dirty="0"/>
              <a:t> </a:t>
            </a:r>
            <a:r>
              <a:rPr lang="en-IN" sz="2600" dirty="0" smtClean="0"/>
              <a:t>For </a:t>
            </a:r>
            <a:r>
              <a:rPr lang="en-IN" sz="2600" dirty="0"/>
              <a:t>seized goods</a:t>
            </a:r>
            <a:r>
              <a:rPr lang="en-IN" sz="2600" dirty="0" smtClean="0"/>
              <a:t>, </a:t>
            </a:r>
            <a:r>
              <a:rPr lang="en-IN" sz="2600" dirty="0" smtClean="0"/>
              <a:t>if </a:t>
            </a:r>
            <a:r>
              <a:rPr lang="en-IN" sz="2600" dirty="0"/>
              <a:t>a notice is not issued within six months of its seizure, goods shall be returned to the person from whose possession it was seized- Period of six months can be extended on justified grounds up to a maximum period of six months by a proper officer i.e. Principal Commissioner /Commissioner</a:t>
            </a:r>
            <a:r>
              <a:rPr lang="en-IN" sz="2600" dirty="0" smtClean="0"/>
              <a:t>.</a:t>
            </a:r>
          </a:p>
          <a:p>
            <a:pPr marL="360363" lvl="1" indent="-360363" algn="just">
              <a:lnSpc>
                <a:spcPct val="100000"/>
              </a:lnSpc>
              <a:spcBef>
                <a:spcPts val="450"/>
              </a:spcBef>
              <a:spcAft>
                <a:spcPts val="450"/>
              </a:spcAft>
              <a:buClr>
                <a:schemeClr val="tx2"/>
              </a:buClr>
              <a:buFont typeface="Wingdings" pitchFamily="2" charset="2"/>
              <a:buChar char="v"/>
              <a:defRPr/>
            </a:pPr>
            <a:r>
              <a:rPr lang="en-IN" sz="2600" dirty="0" smtClean="0"/>
              <a:t>Certain categories of goods to be specified by Notification(such as perishable, hazardous nature goods etc.) can be disposed of immediately after seizure; </a:t>
            </a:r>
          </a:p>
          <a:p>
            <a:pPr marL="360363" lvl="1" indent="-360363" algn="just">
              <a:lnSpc>
                <a:spcPct val="100000"/>
              </a:lnSpc>
              <a:spcBef>
                <a:spcPts val="450"/>
              </a:spcBef>
              <a:spcAft>
                <a:spcPts val="450"/>
              </a:spcAft>
              <a:buClr>
                <a:schemeClr val="tx2"/>
              </a:buClr>
              <a:defRPr/>
            </a:pPr>
            <a:endParaRPr lang="en-IN" sz="2800" dirty="0"/>
          </a:p>
          <a:p>
            <a:pPr marL="360363" lvl="1" indent="-360363" algn="just">
              <a:lnSpc>
                <a:spcPct val="100000"/>
              </a:lnSpc>
              <a:spcBef>
                <a:spcPts val="450"/>
              </a:spcBef>
              <a:spcAft>
                <a:spcPts val="450"/>
              </a:spcAft>
              <a:buClr>
                <a:schemeClr val="tx2"/>
              </a:buClr>
              <a:buFont typeface="Wingdings" panose="05000000000000000000" pitchFamily="2" charset="2"/>
              <a:buChar char="§"/>
              <a:defRPr/>
            </a:pPr>
            <a:endParaRPr lang="en-IN" sz="2800" dirty="0"/>
          </a:p>
        </p:txBody>
      </p:sp>
    </p:spTree>
    <p:extLst>
      <p:ext uri="{BB962C8B-B14F-4D97-AF65-F5344CB8AC3E}">
        <p14:creationId xmlns:p14="http://schemas.microsoft.com/office/powerpoint/2010/main" xmlns="" val="264399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136526"/>
            <a:ext cx="6571060" cy="700186"/>
          </a:xfrm>
        </p:spPr>
        <p:txBody>
          <a:bodyPr rtlCol="0">
            <a:noAutofit/>
          </a:bodyPr>
          <a:lstStyle/>
          <a:p>
            <a:pPr algn="ctr">
              <a:defRPr/>
            </a:pPr>
            <a:r>
              <a:rPr lang="en-IN" sz="3600" dirty="0"/>
              <a:t>SUMMONS</a:t>
            </a:r>
            <a:endParaRPr lang="en-IN"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8</a:t>
            </a:fld>
            <a:endParaRPr lang="en-IN" altLang="en-US">
              <a:solidFill>
                <a:schemeClr val="bg1"/>
              </a:solidFill>
            </a:endParaRPr>
          </a:p>
        </p:txBody>
      </p:sp>
      <p:sp>
        <p:nvSpPr>
          <p:cNvPr id="8" name="Content Placeholder 2"/>
          <p:cNvSpPr txBox="1">
            <a:spLocks/>
          </p:cNvSpPr>
          <p:nvPr/>
        </p:nvSpPr>
        <p:spPr>
          <a:xfrm>
            <a:off x="396479" y="1285860"/>
            <a:ext cx="8386795" cy="523948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t>Notices/summons requiring presence of the Managing Director and senior officer should not be with threats or warning that they would be punished or prosecuted.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t>Even when facts are to be ascertained and documents are required, personal presence of senior officer may not be necessary unless there are compelling reasons.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t>The letters/notices must be appropriately worded.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t>It should not intimidate and be minatory.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pt-BR" sz="2800" dirty="0"/>
              <a:t>[2018] 100 taxmann.com 307 (Delhi)</a:t>
            </a:r>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IN" sz="2800" dirty="0"/>
          </a:p>
        </p:txBody>
      </p:sp>
    </p:spTree>
    <p:extLst>
      <p:ext uri="{BB962C8B-B14F-4D97-AF65-F5344CB8AC3E}">
        <p14:creationId xmlns:p14="http://schemas.microsoft.com/office/powerpoint/2010/main" xmlns="" val="35105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136526"/>
            <a:ext cx="6571060" cy="700186"/>
          </a:xfrm>
        </p:spPr>
        <p:txBody>
          <a:bodyPr rtlCol="0">
            <a:noAutofit/>
          </a:bodyPr>
          <a:lstStyle/>
          <a:p>
            <a:pPr algn="ctr">
              <a:defRPr/>
            </a:pPr>
            <a:r>
              <a:rPr lang="en-IN" sz="3600" dirty="0" smtClean="0"/>
              <a:t>BURNING ISSUES IN HIGH COURT</a:t>
            </a:r>
            <a:endParaRPr lang="en-IN"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a:t>
            </a:fld>
            <a:endParaRPr lang="en-IN" altLang="en-US">
              <a:solidFill>
                <a:schemeClr val="bg1"/>
              </a:solidFill>
            </a:endParaRPr>
          </a:p>
        </p:txBody>
      </p:sp>
      <p:sp>
        <p:nvSpPr>
          <p:cNvPr id="8" name="Content Placeholder 2"/>
          <p:cNvSpPr txBox="1">
            <a:spLocks/>
          </p:cNvSpPr>
          <p:nvPr/>
        </p:nvSpPr>
        <p:spPr>
          <a:xfrm>
            <a:off x="396479" y="1285860"/>
            <a:ext cx="8386795" cy="523948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IN" sz="2800" dirty="0" smtClean="0">
                <a:latin typeface="Tahoma" pitchFamily="34" charset="0"/>
                <a:ea typeface="Tahoma" pitchFamily="34" charset="0"/>
                <a:cs typeface="Tahoma" pitchFamily="34" charset="0"/>
              </a:rPr>
              <a:t>Issue of transitional credit not taken for non filing of Form GST Tran 1 due technical glitch or for any other reason </a:t>
            </a:r>
            <a:r>
              <a:rPr lang="en-IN" sz="2800" dirty="0" smtClean="0">
                <a:latin typeface="Tahoma" pitchFamily="34" charset="0"/>
                <a:ea typeface="Tahoma" pitchFamily="34" charset="0"/>
                <a:cs typeface="Tahoma" pitchFamily="34" charset="0"/>
              </a:rPr>
              <a:t>or short credit </a:t>
            </a:r>
            <a:r>
              <a:rPr lang="en-IN" sz="2800" dirty="0" smtClean="0">
                <a:latin typeface="Tahoma" pitchFamily="34" charset="0"/>
                <a:ea typeface="Tahoma" pitchFamily="34" charset="0"/>
                <a:cs typeface="Tahoma" pitchFamily="34" charset="0"/>
              </a:rPr>
              <a:t>taken requiring </a:t>
            </a:r>
            <a:r>
              <a:rPr lang="en-IN" sz="2800" dirty="0" err="1" smtClean="0">
                <a:latin typeface="Tahoma" pitchFamily="34" charset="0"/>
                <a:ea typeface="Tahoma" pitchFamily="34" charset="0"/>
                <a:cs typeface="Tahoma" pitchFamily="34" charset="0"/>
              </a:rPr>
              <a:t>revison</a:t>
            </a:r>
            <a:r>
              <a:rPr lang="en-IN" sz="2800" dirty="0" smtClean="0">
                <a:latin typeface="Tahoma" pitchFamily="34" charset="0"/>
                <a:ea typeface="Tahoma" pitchFamily="34" charset="0"/>
                <a:cs typeface="Tahoma" pitchFamily="34" charset="0"/>
              </a:rPr>
              <a:t> of </a:t>
            </a:r>
            <a:r>
              <a:rPr lang="en-IN" sz="2800" dirty="0" smtClean="0">
                <a:latin typeface="Tahoma" pitchFamily="34" charset="0"/>
                <a:ea typeface="Tahoma" pitchFamily="34" charset="0"/>
                <a:cs typeface="Tahoma" pitchFamily="34" charset="0"/>
              </a:rPr>
              <a:t>Form GST Tran </a:t>
            </a:r>
            <a:r>
              <a:rPr lang="en-IN" sz="2800" dirty="0" smtClean="0">
                <a:latin typeface="Tahoma" pitchFamily="34" charset="0"/>
                <a:ea typeface="Tahoma" pitchFamily="34" charset="0"/>
                <a:cs typeface="Tahoma" pitchFamily="34" charset="0"/>
              </a:rPr>
              <a:t>1;</a:t>
            </a:r>
            <a:endParaRPr lang="en-US" sz="2800" dirty="0" smtClean="0">
              <a:latin typeface="Tahoma" pitchFamily="34" charset="0"/>
              <a:ea typeface="Tahoma" pitchFamily="34" charset="0"/>
              <a:cs typeface="Tahoma" pitchFamily="34" charset="0"/>
            </a:endParaRPr>
          </a:p>
          <a:p>
            <a:pPr algn="l">
              <a:buFont typeface="Wingdings" pitchFamily="2" charset="2"/>
              <a:buChar char="v"/>
            </a:pPr>
            <a:r>
              <a:rPr lang="en-US" sz="2800" dirty="0" smtClean="0">
                <a:latin typeface="Tahoma" pitchFamily="34" charset="0"/>
                <a:ea typeface="Tahoma" pitchFamily="34" charset="0"/>
                <a:cs typeface="Tahoma" pitchFamily="34" charset="0"/>
              </a:rPr>
              <a:t>Constitutional </a:t>
            </a:r>
            <a:r>
              <a:rPr lang="en-US" sz="2800" dirty="0" smtClean="0">
                <a:latin typeface="Tahoma" pitchFamily="34" charset="0"/>
                <a:ea typeface="Tahoma" pitchFamily="34" charset="0"/>
                <a:cs typeface="Tahoma" pitchFamily="34" charset="0"/>
              </a:rPr>
              <a:t>validity of Section 16(2)(c) of the CGST Act which seeks to deny ITC to a buyer of goods or services, if the tax charged in respect of supply of goods or services has not been actually paid to the Government by the supplier of goods or services; </a:t>
            </a:r>
          </a:p>
          <a:p>
            <a:pPr algn="l">
              <a:buFont typeface="Wingdings" pitchFamily="2" charset="2"/>
              <a:buChar char="v"/>
            </a:pPr>
            <a:r>
              <a:rPr lang="en-IN" sz="2800" dirty="0" smtClean="0">
                <a:latin typeface="Tahoma" pitchFamily="34" charset="0"/>
                <a:ea typeface="Tahoma" pitchFamily="34" charset="0"/>
                <a:cs typeface="Tahoma" pitchFamily="34" charset="0"/>
              </a:rPr>
              <a:t> Constitutional validity of Rule 86A which empowers GST officers to block ITC without issu</a:t>
            </a:r>
            <a:r>
              <a:rPr lang="en-IN" sz="2800" dirty="0" smtClean="0">
                <a:latin typeface="Tahoma" pitchFamily="34" charset="0"/>
                <a:ea typeface="Tahoma" pitchFamily="34" charset="0"/>
                <a:cs typeface="Tahoma" pitchFamily="34" charset="0"/>
              </a:rPr>
              <a:t>e of a notice or intimation</a:t>
            </a:r>
            <a:r>
              <a:rPr lang="en-IN" sz="2800" dirty="0" smtClean="0">
                <a:latin typeface="Tahoma" pitchFamily="34" charset="0"/>
                <a:ea typeface="Tahoma" pitchFamily="34" charset="0"/>
                <a:cs typeface="Tahoma" pitchFamily="34" charset="0"/>
              </a:rPr>
              <a:t>; </a:t>
            </a:r>
            <a:endParaRPr lang="en-US" sz="28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defRPr/>
            </a:pPr>
            <a:endParaRPr lang="en-IN" sz="2800" dirty="0"/>
          </a:p>
        </p:txBody>
      </p:sp>
    </p:spTree>
    <p:extLst>
      <p:ext uri="{BB962C8B-B14F-4D97-AF65-F5344CB8AC3E}">
        <p14:creationId xmlns:p14="http://schemas.microsoft.com/office/powerpoint/2010/main" xmlns="" val="3510578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1012</TotalTime>
  <Words>1128</Words>
  <Application>Microsoft Office PowerPoint</Application>
  <PresentationFormat>On-screen Show (4:3)</PresentationFormat>
  <Paragraphs>73</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GST: Rights &amp; Obligations of Assesses during Inspection, Access to Business Premises &amp; Summons:  Burning Tax Issues in High Courts </vt:lpstr>
      <vt:lpstr>INSPECTION</vt:lpstr>
      <vt:lpstr>CIRCUMSTANCES FOR INITIATING INSPECTION</vt:lpstr>
      <vt:lpstr>Slide 4</vt:lpstr>
      <vt:lpstr>SEARCH</vt:lpstr>
      <vt:lpstr>SEARCH</vt:lpstr>
      <vt:lpstr>SEARCH</vt:lpstr>
      <vt:lpstr>SUMMONS</vt:lpstr>
      <vt:lpstr>BURNING ISSUES IN HIGH COURT</vt:lpstr>
      <vt:lpstr>BURNING ISSUES IN HIGH COURT</vt:lpstr>
      <vt:lpstr>BURNING ISSUES IN HIGH COURT</vt:lpstr>
      <vt:lpstr>BURNING ISSUES IN HIGH COURT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80</cp:revision>
  <dcterms:created xsi:type="dcterms:W3CDTF">2017-09-15T12:27:52Z</dcterms:created>
  <dcterms:modified xsi:type="dcterms:W3CDTF">2021-01-14T06:18:32Z</dcterms:modified>
</cp:coreProperties>
</file>